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ela Gothic One" panose="020B0604020202020204" charset="-128"/>
      <p:regular r:id="rId13"/>
    </p:embeddedFont>
    <p:embeddedFont>
      <p:font typeface="DM Sans" pitchFamily="2" charset="0"/>
      <p:regular r:id="rId14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90" d="100"/>
          <a:sy n="90" d="100"/>
        </p:scale>
        <p:origin x="66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727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44000" y="1371600"/>
            <a:ext cx="5486400" cy="54864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536508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MB Tech: Consultoria em Tecnologia e Análise de Dados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999553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Transformando dados em decisões estratégicas e resultados concretos para o seu negócio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068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9001" y="3066098"/>
            <a:ext cx="13472398" cy="2176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550"/>
              </a:lnSpc>
              <a:buNone/>
            </a:pPr>
            <a:r>
              <a:rPr lang="en-US" sz="6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Vamos Transformar Seus Dados em Resultados!</a:t>
            </a:r>
            <a:endParaRPr lang="en-US" sz="6600" dirty="0"/>
          </a:p>
        </p:txBody>
      </p:sp>
      <p:sp>
        <p:nvSpPr>
          <p:cNvPr id="4" name="Shape 1"/>
          <p:cNvSpPr/>
          <p:nvPr/>
        </p:nvSpPr>
        <p:spPr>
          <a:xfrm>
            <a:off x="579001" y="5491163"/>
            <a:ext cx="6653451" cy="1740575"/>
          </a:xfrm>
          <a:prstGeom prst="roundRect">
            <a:avLst>
              <a:gd name="adj" fmla="val 6304"/>
            </a:avLst>
          </a:prstGeom>
          <a:solidFill>
            <a:srgbClr val="0A0A0A">
              <a:alpha val="95000"/>
            </a:srgbClr>
          </a:solidFill>
          <a:ln w="22860">
            <a:solidFill>
              <a:srgbClr val="C9131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556141" y="5491163"/>
            <a:ext cx="91440" cy="1740575"/>
          </a:xfrm>
          <a:prstGeom prst="roundRect">
            <a:avLst>
              <a:gd name="adj" fmla="val 75999"/>
            </a:avLst>
          </a:prstGeom>
          <a:solidFill>
            <a:srgbClr val="C91313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835819" y="5679400"/>
            <a:ext cx="227385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Entre em Contato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835819" y="6050756"/>
            <a:ext cx="6208395" cy="5295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Descubra como a MB Tech pode impulsionar sua empresa com soluções inteligentes em análise de dados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7397829" y="5491163"/>
            <a:ext cx="6653570" cy="1740575"/>
          </a:xfrm>
          <a:prstGeom prst="roundRect">
            <a:avLst>
              <a:gd name="adj" fmla="val 6304"/>
            </a:avLst>
          </a:prstGeom>
          <a:solidFill>
            <a:srgbClr val="0A0A0A">
              <a:alpha val="95000"/>
            </a:srgbClr>
          </a:solidFill>
          <a:ln w="22860">
            <a:solidFill>
              <a:srgbClr val="740B0A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9" name="Shape 6"/>
          <p:cNvSpPr/>
          <p:nvPr/>
        </p:nvSpPr>
        <p:spPr>
          <a:xfrm>
            <a:off x="7374969" y="5491163"/>
            <a:ext cx="91440" cy="1740575"/>
          </a:xfrm>
          <a:prstGeom prst="roundRect">
            <a:avLst>
              <a:gd name="adj" fmla="val 75999"/>
            </a:avLst>
          </a:prstGeom>
          <a:solidFill>
            <a:srgbClr val="740B0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7"/>
          <p:cNvSpPr/>
          <p:nvPr/>
        </p:nvSpPr>
        <p:spPr>
          <a:xfrm>
            <a:off x="7654647" y="5679400"/>
            <a:ext cx="217705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Mylle Braga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7654647" y="6050756"/>
            <a:ext cx="6208514" cy="264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Consultora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7654647" y="6414730"/>
            <a:ext cx="6208514" cy="264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E-mail:</a:t>
            </a:r>
            <a:r>
              <a:rPr lang="en-US" sz="13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myllebraga@mbtech.com.br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7654647" y="6778704"/>
            <a:ext cx="6208514" cy="264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Telefone:</a:t>
            </a:r>
            <a:r>
              <a:rPr lang="en-US" sz="13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(75) 98351-9119</a:t>
            </a:r>
            <a:endParaRPr lang="en-US" sz="1300" dirty="0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EF713F6C-04C1-9054-44DF-7247DDE8387A}"/>
              </a:ext>
            </a:extLst>
          </p:cNvPr>
          <p:cNvSpPr/>
          <p:nvPr/>
        </p:nvSpPr>
        <p:spPr>
          <a:xfrm>
            <a:off x="1001077" y="6766864"/>
            <a:ext cx="6208514" cy="264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0"/>
              </a:lnSpc>
            </a:pPr>
            <a:r>
              <a:rPr lang="en-US" sz="13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Site:</a:t>
            </a:r>
            <a:r>
              <a:rPr lang="en-US" sz="13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300" dirty="0" err="1">
                <a:solidFill>
                  <a:srgbClr val="FFE5E5"/>
                </a:solidFill>
                <a:latin typeface="DM Sans" pitchFamily="34" charset="0"/>
              </a:rPr>
              <a:t>mbtec.netlify.app</a:t>
            </a:r>
            <a:endParaRPr lang="en-US" sz="1300" dirty="0">
              <a:solidFill>
                <a:srgbClr val="FFE5E5"/>
              </a:solidFill>
              <a:latin typeface="DM Sans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88087"/>
            <a:ext cx="704778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Quem é Mylle Braga?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22802" y="2142292"/>
            <a:ext cx="403502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Experiência e Expertise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22802" y="2715101"/>
            <a:ext cx="7656790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Analista de Dados Sênior no Grupo Boticário, com sólida trajetória em grandes indústrias como Ford e Pirelli. Especialista reconhecida em análise de dados, automação de processos e desenvolvimento de soluções tecnológicas personalizadas.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222802" y="4296847"/>
            <a:ext cx="765679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Como consultora e instrutora, Mylle é dedicada a capacitar empresas e profissionais, transformando dados brutos em insights estratégicos que impulsionam resultados mensuráveis e decisões mais assertivas.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769745"/>
            <a:ext cx="641794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 que é a MB Tech?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915722"/>
            <a:ext cx="4226838" cy="3544133"/>
          </a:xfrm>
          <a:prstGeom prst="roundRect">
            <a:avLst>
              <a:gd name="adj" fmla="val 256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4" name="Shape 2"/>
          <p:cNvSpPr/>
          <p:nvPr/>
        </p:nvSpPr>
        <p:spPr>
          <a:xfrm>
            <a:off x="982504" y="3139916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C91313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217" y="3282077"/>
            <a:ext cx="292418" cy="36552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82504" y="4006453"/>
            <a:ext cx="377844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Consultoria Especializada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82504" y="4848820"/>
            <a:ext cx="377844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Soluções completas em tecnologia para análise de dados, automação e inteligência de negócios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01722" y="2915722"/>
            <a:ext cx="4226838" cy="3544133"/>
          </a:xfrm>
          <a:prstGeom prst="roundRect">
            <a:avLst>
              <a:gd name="adj" fmla="val 256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9" name="Shape 6"/>
          <p:cNvSpPr/>
          <p:nvPr/>
        </p:nvSpPr>
        <p:spPr>
          <a:xfrm>
            <a:off x="5425916" y="3139916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C91313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629" y="3282077"/>
            <a:ext cx="292418" cy="36552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25916" y="4006453"/>
            <a:ext cx="377844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Dashboards Inteligentes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25916" y="4848820"/>
            <a:ext cx="377844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Desenvolvimento de painéis interativos que facilitam visualização e monitoramento de KPIs estratégicos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9645134" y="2915722"/>
            <a:ext cx="4226957" cy="3544133"/>
          </a:xfrm>
          <a:prstGeom prst="roundRect">
            <a:avLst>
              <a:gd name="adj" fmla="val 256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4" name="Shape 10"/>
          <p:cNvSpPr/>
          <p:nvPr/>
        </p:nvSpPr>
        <p:spPr>
          <a:xfrm>
            <a:off x="9869329" y="3139916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C91313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8042" y="3282077"/>
            <a:ext cx="292418" cy="36552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9329" y="4006453"/>
            <a:ext cx="377856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Soluções Personalizadas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9329" y="4848820"/>
            <a:ext cx="377856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Serviços sob medida para otimizar processos e apoiar decisões baseadas em dados concretos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114187"/>
            <a:ext cx="681466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Nossos Diferenciais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2151817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ela Gothic One Light" pitchFamily="34" charset="0"/>
                <a:ea typeface="Dela Gothic One Light" pitchFamily="34" charset="-122"/>
                <a:cs typeface="Dela Gothic One Light" pitchFamily="34" charset="-120"/>
              </a:rPr>
              <a:t>01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4709" y="2489359"/>
            <a:ext cx="3705344" cy="30480"/>
          </a:xfrm>
          <a:prstGeom prst="rect">
            <a:avLst/>
          </a:prstGeom>
          <a:solidFill>
            <a:srgbClr val="C91313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6244709" y="2658547"/>
            <a:ext cx="370534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Expertise Comprovada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44709" y="3500914"/>
            <a:ext cx="370534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Experiência técnica aliada à prática em grandes empresas multinacionais e setores diversos do mercado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10166628" y="2151817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ela Gothic One Light" pitchFamily="34" charset="0"/>
                <a:ea typeface="Dela Gothic One Light" pitchFamily="34" charset="-122"/>
                <a:cs typeface="Dela Gothic One Light" pitchFamily="34" charset="-120"/>
              </a:rPr>
              <a:t>02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10166628" y="2489359"/>
            <a:ext cx="3705463" cy="30480"/>
          </a:xfrm>
          <a:prstGeom prst="rect">
            <a:avLst/>
          </a:prstGeom>
          <a:solidFill>
            <a:srgbClr val="C91313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7"/>
          <p:cNvSpPr/>
          <p:nvPr/>
        </p:nvSpPr>
        <p:spPr>
          <a:xfrm>
            <a:off x="10166628" y="2658547"/>
            <a:ext cx="357925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Personalização Total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166628" y="3144679"/>
            <a:ext cx="3705463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Soluções desenvolvidas sob medida, perfeitamente alinhadas às necessidades específicas de cada cliente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6244709" y="5266730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ela Gothic One Light" pitchFamily="34" charset="0"/>
                <a:ea typeface="Dela Gothic One Light" pitchFamily="34" charset="-122"/>
                <a:cs typeface="Dela Gothic One Light" pitchFamily="34" charset="-120"/>
              </a:rPr>
              <a:t>03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6244709" y="5604272"/>
            <a:ext cx="7627382" cy="30480"/>
          </a:xfrm>
          <a:prstGeom prst="rect">
            <a:avLst/>
          </a:prstGeom>
          <a:solidFill>
            <a:srgbClr val="C91313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11"/>
          <p:cNvSpPr/>
          <p:nvPr/>
        </p:nvSpPr>
        <p:spPr>
          <a:xfrm>
            <a:off x="6244709" y="5773460"/>
            <a:ext cx="341280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Foco em Resultados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244709" y="6259592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Compromisso com resultados mensuráveis e melhoria contínua dos processos de negócio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5418" y="381357"/>
            <a:ext cx="8401407" cy="456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Montagem de Dashboards Inteligentes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485418" y="1476382"/>
            <a:ext cx="3528655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Visualização de Dados Poderosa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485418" y="1843094"/>
            <a:ext cx="6660594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Consolidação de múltiplas fontes de dados em painéis claros e intuitivos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485418" y="2113485"/>
            <a:ext cx="6660594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Visualizações dinâmicas que facilitam o acompanhamento em tempo real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485418" y="2383876"/>
            <a:ext cx="6660594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Interface amigável que transforma complexidade em simplicidade</a:t>
            </a:r>
            <a:endParaRPr lang="en-US" sz="10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008" y="1201579"/>
            <a:ext cx="6660594" cy="6660594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485418" y="3265070"/>
            <a:ext cx="4460796" cy="840819"/>
          </a:xfrm>
          <a:prstGeom prst="roundRect">
            <a:avLst>
              <a:gd name="adj" fmla="val 6929"/>
            </a:avLst>
          </a:prstGeom>
          <a:solidFill>
            <a:srgbClr val="0A0A0A">
              <a:alpha val="95000"/>
            </a:srgbClr>
          </a:solidFill>
          <a:ln w="1524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639247" y="3418899"/>
            <a:ext cx="2154793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Controle Financeiro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39247" y="3730128"/>
            <a:ext cx="4153138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Monitoramento de receitas, despesas e fluxo de caixa</a:t>
            </a:r>
            <a:endParaRPr lang="en-US" sz="1050" dirty="0"/>
          </a:p>
        </p:txBody>
      </p:sp>
      <p:sp>
        <p:nvSpPr>
          <p:cNvPr id="11" name="Shape 8"/>
          <p:cNvSpPr/>
          <p:nvPr/>
        </p:nvSpPr>
        <p:spPr>
          <a:xfrm>
            <a:off x="477798" y="4805275"/>
            <a:ext cx="4460796" cy="840819"/>
          </a:xfrm>
          <a:prstGeom prst="roundRect">
            <a:avLst>
              <a:gd name="adj" fmla="val 6929"/>
            </a:avLst>
          </a:prstGeom>
          <a:solidFill>
            <a:srgbClr val="0A0A0A">
              <a:alpha val="95000"/>
            </a:srgbClr>
          </a:solidFill>
          <a:ln w="1524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631627" y="4959104"/>
            <a:ext cx="2461617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Dashboards de Vendas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631627" y="5270333"/>
            <a:ext cx="4153138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Acompanhamento de metas, conversões e performance</a:t>
            </a:r>
            <a:endParaRPr lang="en-US" sz="1050" dirty="0"/>
          </a:p>
        </p:txBody>
      </p:sp>
      <p:sp>
        <p:nvSpPr>
          <p:cNvPr id="14" name="Shape 11"/>
          <p:cNvSpPr/>
          <p:nvPr/>
        </p:nvSpPr>
        <p:spPr>
          <a:xfrm>
            <a:off x="477798" y="6265421"/>
            <a:ext cx="4460796" cy="840819"/>
          </a:xfrm>
          <a:prstGeom prst="roundRect">
            <a:avLst>
              <a:gd name="adj" fmla="val 6929"/>
            </a:avLst>
          </a:prstGeom>
          <a:solidFill>
            <a:srgbClr val="0A0A0A">
              <a:alpha val="95000"/>
            </a:srgbClr>
          </a:solidFill>
          <a:ln w="1524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5" name="Text 12"/>
          <p:cNvSpPr/>
          <p:nvPr/>
        </p:nvSpPr>
        <p:spPr>
          <a:xfrm>
            <a:off x="631626" y="6419250"/>
            <a:ext cx="2828925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Indicadores Operacionais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631626" y="6730479"/>
            <a:ext cx="4153138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Produção, logística e eficiência de processos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820579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Automação de Processos e Análises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2570917"/>
            <a:ext cx="1083231" cy="16127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44514" y="2787491"/>
            <a:ext cx="484679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Redução de Tarefas Manuais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544514" y="3273623"/>
            <a:ext cx="632757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Elimine trabalhos repetitivos com automação inteligente e ganhe tempo para focar no estratégico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709" y="4183618"/>
            <a:ext cx="1083231" cy="16127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44514" y="4400193"/>
            <a:ext cx="293191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Fluxos Eficientes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544514" y="4886325"/>
            <a:ext cx="632757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Implementação de processos otimizados que aumentam produtividade e reduzem erros operacionais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4709" y="5796320"/>
            <a:ext cx="1083231" cy="16127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44514" y="6012894"/>
            <a:ext cx="342471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Análises Avançadas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544514" y="6499027"/>
            <a:ext cx="632757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Identifique oportunidades de crescimento e antecipe riscos com análises preditivas sofisticadas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492216"/>
            <a:ext cx="1288589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Cursos e Consultorias Personalizadas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854768"/>
            <a:ext cx="395954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Treinamentos Práticos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340900"/>
            <a:ext cx="419076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Capacitação em Power BI, Excel avançado e ferramentas essenciais de análise de dados com aplicação real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219819" y="3854768"/>
            <a:ext cx="4190762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Mentorias Especializadas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19819" y="4697135"/>
            <a:ext cx="419076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Desenvolvimento de equipes e cultura orientada a dados para transformação digital consistente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681329" y="3854768"/>
            <a:ext cx="408003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Consultoria Estratégica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81329" y="4340900"/>
            <a:ext cx="419076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Implantação e governança de dados, garantindo segurança, qualidade e conformidade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761643"/>
            <a:ext cx="620875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Cases de Sucesso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488430" y="1799273"/>
            <a:ext cx="30480" cy="5668566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6701671" y="2027753"/>
            <a:ext cx="649962" cy="30480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6244709" y="1799273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6317397" y="1829217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571661" y="18736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Ford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571661" y="2359819"/>
            <a:ext cx="630043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Melhoria significativa na visualização de KPIs estratégicos através de dashboards customizados que aumentaram a agilidade na tomada de decisão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701671" y="4061698"/>
            <a:ext cx="649962" cy="30480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Shape 8"/>
          <p:cNvSpPr/>
          <p:nvPr/>
        </p:nvSpPr>
        <p:spPr>
          <a:xfrm>
            <a:off x="6244709" y="3833217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6317397" y="3863161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571661" y="390763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OL </a:t>
            </a:r>
            <a:r>
              <a:rPr lang="en-US" sz="2200" dirty="0" err="1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Papéis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571661" y="4393763"/>
            <a:ext cx="630043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Automação completa de relatórios e implementação de análise preditiva para otimização de processos produtivos e redução de custos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701671" y="6095643"/>
            <a:ext cx="649962" cy="30480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Shape 13"/>
          <p:cNvSpPr/>
          <p:nvPr/>
        </p:nvSpPr>
        <p:spPr>
          <a:xfrm>
            <a:off x="6244709" y="5867162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7" name="Text 14"/>
          <p:cNvSpPr/>
          <p:nvPr/>
        </p:nvSpPr>
        <p:spPr>
          <a:xfrm>
            <a:off x="6317397" y="5897106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571661" y="5941576"/>
            <a:ext cx="415468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Resultados Mensuráveis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571661" y="6427708"/>
            <a:ext cx="630043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Aumento médio de 40% na agilidade decisória e redução de até 30% em custos operacionais através de processos automatizados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60671"/>
            <a:ext cx="906410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Proposta de Valor MB Tech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1083231" y="3573304"/>
            <a:ext cx="3901797" cy="216575"/>
          </a:xfrm>
          <a:prstGeom prst="roundRect">
            <a:avLst>
              <a:gd name="adj" fmla="val 4201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4" name="Shape 2"/>
          <p:cNvSpPr/>
          <p:nvPr/>
        </p:nvSpPr>
        <p:spPr>
          <a:xfrm>
            <a:off x="758309" y="3356550"/>
            <a:ext cx="649962" cy="649962"/>
          </a:xfrm>
          <a:prstGeom prst="roundRect">
            <a:avLst>
              <a:gd name="adj" fmla="val 7034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29" y="3478470"/>
            <a:ext cx="324922" cy="40624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74884" y="4223147"/>
            <a:ext cx="379368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Diagnóstico Inicial Gratuito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74884" y="5065514"/>
            <a:ext cx="379368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Análise completa para entender profundamente suas necessidades específicas e identificar oportunidades de melhoria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526643" y="3248263"/>
            <a:ext cx="3901797" cy="216575"/>
          </a:xfrm>
          <a:prstGeom prst="roundRect">
            <a:avLst>
              <a:gd name="adj" fmla="val 4201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9" name="Shape 6"/>
          <p:cNvSpPr/>
          <p:nvPr/>
        </p:nvSpPr>
        <p:spPr>
          <a:xfrm>
            <a:off x="5201722" y="3031510"/>
            <a:ext cx="649962" cy="649962"/>
          </a:xfrm>
          <a:prstGeom prst="roundRect">
            <a:avLst>
              <a:gd name="adj" fmla="val 7034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242" y="3153430"/>
            <a:ext cx="324922" cy="40624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18296" y="3898106"/>
            <a:ext cx="365164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Desenvolvimento Ágil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18296" y="4384238"/>
            <a:ext cx="379368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Processo transparente com entregas rápidas, feedback constante e acompanhamento em todas as etapas do projeto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9970056" y="2923342"/>
            <a:ext cx="3901916" cy="216575"/>
          </a:xfrm>
          <a:prstGeom prst="roundRect">
            <a:avLst>
              <a:gd name="adj" fmla="val 4201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4" name="Shape 10"/>
          <p:cNvSpPr/>
          <p:nvPr/>
        </p:nvSpPr>
        <p:spPr>
          <a:xfrm>
            <a:off x="9645134" y="2706588"/>
            <a:ext cx="649962" cy="649962"/>
          </a:xfrm>
          <a:prstGeom prst="roundRect">
            <a:avLst>
              <a:gd name="adj" fmla="val 7034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7654" y="2828508"/>
            <a:ext cx="324922" cy="40624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1709" y="3573185"/>
            <a:ext cx="298073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Suporte Contínuo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1709" y="4059317"/>
            <a:ext cx="379380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Garantia de que as soluções evoluam junto com seu negócio, com atualizações e melhorias constantes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548</Words>
  <Application>Microsoft Office PowerPoint</Application>
  <PresentationFormat>Personalizar</PresentationFormat>
  <Paragraphs>83</Paragraphs>
  <Slides>10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Dela Gothic One</vt:lpstr>
      <vt:lpstr>DM Sans</vt:lpstr>
      <vt:lpstr>Arial</vt:lpstr>
      <vt:lpstr>Dela Gothic One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Mylle Christyann Souza Braga</dc:creator>
  <cp:lastModifiedBy>Mylle Christyann Souza Braga</cp:lastModifiedBy>
  <cp:revision>3</cp:revision>
  <dcterms:created xsi:type="dcterms:W3CDTF">2025-10-06T18:33:26Z</dcterms:created>
  <dcterms:modified xsi:type="dcterms:W3CDTF">2025-10-06T18:48:01Z</dcterms:modified>
</cp:coreProperties>
</file>